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331" r:id="rId2"/>
    <p:sldId id="360" r:id="rId3"/>
    <p:sldId id="372" r:id="rId4"/>
    <p:sldId id="374" r:id="rId5"/>
    <p:sldId id="375" r:id="rId6"/>
    <p:sldId id="376" r:id="rId7"/>
    <p:sldId id="393" r:id="rId8"/>
    <p:sldId id="379" r:id="rId9"/>
    <p:sldId id="381" r:id="rId10"/>
    <p:sldId id="383" r:id="rId11"/>
    <p:sldId id="385" r:id="rId12"/>
    <p:sldId id="337" r:id="rId13"/>
    <p:sldId id="366" r:id="rId14"/>
    <p:sldId id="363" r:id="rId15"/>
    <p:sldId id="364" r:id="rId16"/>
    <p:sldId id="349" r:id="rId17"/>
    <p:sldId id="354" r:id="rId18"/>
    <p:sldId id="338" r:id="rId19"/>
    <p:sldId id="371" r:id="rId20"/>
    <p:sldId id="370" r:id="rId21"/>
    <p:sldId id="328" r:id="rId22"/>
    <p:sldId id="367" r:id="rId23"/>
    <p:sldId id="341" r:id="rId24"/>
    <p:sldId id="339" r:id="rId25"/>
    <p:sldId id="340" r:id="rId26"/>
    <p:sldId id="387" r:id="rId27"/>
    <p:sldId id="389" r:id="rId28"/>
    <p:sldId id="391" r:id="rId29"/>
    <p:sldId id="353" r:id="rId30"/>
    <p:sldId id="356" r:id="rId31"/>
    <p:sldId id="346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94168" autoAdjust="0"/>
  </p:normalViewPr>
  <p:slideViewPr>
    <p:cSldViewPr>
      <p:cViewPr varScale="1">
        <p:scale>
          <a:sx n="86" d="100"/>
          <a:sy n="86" d="100"/>
        </p:scale>
        <p:origin x="-10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085BC-49E0-4261-8E14-2A2DB440B564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8A766-8B36-497E-B2F2-C29724D123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023ED-D1B6-4DB5-9158-D40C84380E44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79B47-5FCE-4171-BA37-7236DFA0B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B129A-C667-47BD-A065-B3C4DE40604E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46269-6924-4E01-9D11-308517887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58BF3-A109-491F-9B3B-199C3E8B8CFA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E2E0D-EBE6-4323-BE91-5BD81A0A5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BE63-FEFB-4371-A268-9389CBDE000C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10282-09D9-4CEB-8741-43DF6995D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FD69B-3A7C-435B-816E-EFBCD1599F72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1ACE6-460E-49AF-8379-BBFDAE179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A0237-A91D-4200-B547-A2E62C0E7282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BCAD-1307-4E02-AD44-3C805B7A3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16D5A-F80D-404F-A44C-4458C06F2DB8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223D7-9A0F-47DC-BC5F-7D0274FF1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BD5E1-D87D-40BB-978B-9CAEAB46CEB0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7C846-7433-4EC7-99FF-FA5AC30885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D2B09-15EF-4B86-89F2-3C15ABE82DB1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8AF14-532E-42CC-9DAC-30512100D8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5C87-4182-4A24-B72B-9F846DB9DA7F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6B336-2BA9-4B98-8F64-D640B6E36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D7BE9-A900-4D5D-A942-39F8AACEA59F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8A1AE-5AB3-4644-A02B-75468BFC1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F5CF2C-9329-427A-BB79-EB7724F5C1E8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E93F0F-AA57-4325-A982-6EDB66967A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ransition spd="slow">
    <p:wheel spokes="8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1.jpeg"/><Relationship Id="rId7" Type="http://schemas.openxmlformats.org/officeDocument/2006/relationships/image" Target="../media/image104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1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ятиугольник 10"/>
          <p:cNvSpPr/>
          <p:nvPr/>
        </p:nvSpPr>
        <p:spPr>
          <a:xfrm>
            <a:off x="0" y="1052736"/>
            <a:ext cx="8964488" cy="5760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79512" y="1124744"/>
            <a:ext cx="8748464" cy="576064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cap="all" dirty="0" smtClean="0">
                <a:solidFill>
                  <a:schemeClr val="bg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КИЖТ  УРГУПС</a:t>
            </a:r>
            <a:endParaRPr lang="ru-RU" sz="2800" b="1" i="1" cap="all" dirty="0">
              <a:solidFill>
                <a:schemeClr val="bg1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-36512" y="72008"/>
            <a:ext cx="9144000" cy="119675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7944" y="6237312"/>
            <a:ext cx="11525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 г.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467544" y="2492896"/>
            <a:ext cx="8352928" cy="1368152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600" b="1" cap="all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История учебного заведения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600" b="1" cap="all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как основной объект краеведения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600" b="1" cap="all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Библиотеке  вуза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b="1" cap="all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400" b="1" cap="all" dirty="0">
              <a:solidFill>
                <a:schemeClr val="accent6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0" y="4725144"/>
            <a:ext cx="8964488" cy="457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357422" y="5072074"/>
            <a:ext cx="442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cap="all" dirty="0"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Библиотека </a:t>
            </a:r>
            <a:endParaRPr lang="ru-RU" sz="1600" b="1" cap="all" dirty="0" smtClean="0">
              <a:solidFill>
                <a:schemeClr val="accent6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cap="all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Курганского </a:t>
            </a:r>
            <a:r>
              <a:rPr lang="ru-RU" sz="1600" b="1" cap="all" dirty="0"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института </a:t>
            </a:r>
            <a:endParaRPr lang="ru-RU" sz="1600" b="1" cap="all" dirty="0" smtClean="0">
              <a:solidFill>
                <a:schemeClr val="accent6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cap="all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железнодорожного транспорта</a:t>
            </a:r>
            <a:endParaRPr lang="ru-RU" sz="1600" b="1" cap="all" dirty="0">
              <a:solidFill>
                <a:schemeClr val="accent6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Documents and Settings\OShmakova\Рабочий стол\Крайние фотки\фото 059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r="9747"/>
          <a:stretch>
            <a:fillRect/>
          </a:stretch>
        </p:blipFill>
        <p:spPr>
          <a:xfrm>
            <a:off x="6643702" y="4929198"/>
            <a:ext cx="2304257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8" descr="D:\Обои\Здание KiGT\КТЖ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929198"/>
            <a:ext cx="2232248" cy="1672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1640192" y="2060848"/>
            <a:ext cx="1203616" cy="1083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854638" y="2071678"/>
            <a:ext cx="428628" cy="1588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283266" y="2071678"/>
            <a:ext cx="1357322" cy="1588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640588" y="2071678"/>
            <a:ext cx="1928826" cy="1588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569414" y="2071678"/>
            <a:ext cx="1643074" cy="857256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6355100" y="2928934"/>
            <a:ext cx="1857388" cy="642942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497712" y="3571876"/>
            <a:ext cx="1857388" cy="1588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ая выноска 15"/>
          <p:cNvSpPr/>
          <p:nvPr/>
        </p:nvSpPr>
        <p:spPr>
          <a:xfrm>
            <a:off x="259904" y="3131642"/>
            <a:ext cx="3816424" cy="1501280"/>
          </a:xfrm>
          <a:prstGeom prst="wedgeRectCallout">
            <a:avLst>
              <a:gd name="adj1" fmla="val 18420"/>
              <a:gd name="adj2" fmla="val -1146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1940г.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ЖУ №5 (Железнодорожное училище №5)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412304" y="3284042"/>
            <a:ext cx="3816424" cy="1501280"/>
          </a:xfrm>
          <a:prstGeom prst="wedgeRectCallout">
            <a:avLst>
              <a:gd name="adj1" fmla="val 26277"/>
              <a:gd name="adj2" fmla="val -1228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1943г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ЖУ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№1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(Железнодорожное училище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№1)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572592" y="3436442"/>
            <a:ext cx="3816424" cy="2944886"/>
          </a:xfrm>
          <a:prstGeom prst="wedgeRectCallout">
            <a:avLst>
              <a:gd name="adj1" fmla="val 81136"/>
              <a:gd name="adj2" fmla="val -9475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1963 – 2000гг.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ГПТУ №1 (Городское профессионально-техническое училище №1),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СПТУ №1 (Среднее профессионально-техническое училище №1),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ПУ №1 (Профессиональное училище  №1)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793290" y="3718443"/>
            <a:ext cx="3816424" cy="1282193"/>
          </a:xfrm>
          <a:prstGeom prst="wedgeRectCallout">
            <a:avLst>
              <a:gd name="adj1" fmla="val 100437"/>
              <a:gd name="adj2" fmla="val -1676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2000г.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КТЖТ (Курганский техникум железнодорожного транспорта)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227007" y="4218036"/>
            <a:ext cx="3161417" cy="2451324"/>
          </a:xfrm>
          <a:prstGeom prst="wedgeRectCallout">
            <a:avLst>
              <a:gd name="adj1" fmla="val -69947"/>
              <a:gd name="adj2" fmla="val -728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1961г.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УКП (Учебно-консультационный пункт Челябинского филиала  Уральского электромеханического института инженеров транспорта)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5379407" y="4370436"/>
            <a:ext cx="3161417" cy="2010892"/>
          </a:xfrm>
          <a:prstGeom prst="wedgeRectCallout">
            <a:avLst>
              <a:gd name="adj1" fmla="val -18356"/>
              <a:gd name="adj2" fmla="val -8322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1999г.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Филиал Уральского государственного университета путей сообщения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107504" y="2979242"/>
            <a:ext cx="3816424" cy="3307360"/>
          </a:xfrm>
          <a:prstGeom prst="wedgeRectCallout">
            <a:avLst>
              <a:gd name="adj1" fmla="val -1011"/>
              <a:gd name="adj2" fmla="val -7453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1926 – 1939гг.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ШБУ (Школа бригадного ученичества),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Стройуч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(Школа строительного ученичества),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Школа ФЗУ (Школа фабрично-заводского ученичества),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Учебный комбинат,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КТШ (Курганская техническая школа)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7807" y="1753071"/>
            <a:ext cx="671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1926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12253" y="1763901"/>
            <a:ext cx="671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1940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0881" y="1763901"/>
            <a:ext cx="671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1943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98203" y="1763901"/>
            <a:ext cx="671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1963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55100" y="1772816"/>
            <a:ext cx="671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2000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26765" y="3264099"/>
            <a:ext cx="671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1961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41277" y="3264099"/>
            <a:ext cx="671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1999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21467" y="2780928"/>
            <a:ext cx="671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2006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23035" y="2134597"/>
            <a:ext cx="1213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КИЖТ УрГУПС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79512" y="188640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ИСТОРИЯ ЖЕЛЕЗНОДОРОЖНОГО ОБРАЗОВАНИЯ</a:t>
            </a: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В ЗАУРАЛЬЕ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92232998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0" grpId="0" animBg="1"/>
      <p:bldP spid="10" grpId="1" animBg="1"/>
      <p:bldP spid="22" grpId="0" animBg="1"/>
      <p:bldP spid="22" grpId="1" animBg="1"/>
      <p:bldP spid="3" grpId="0" animBg="1"/>
      <p:bldP spid="3" grpId="1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25505"/>
            <a:ext cx="9144000" cy="115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КИЖТ в составе университетского комплекса</a:t>
            </a:r>
          </a:p>
        </p:txBody>
      </p:sp>
      <p:pic>
        <p:nvPicPr>
          <p:cNvPr id="3" name="Рисунок 2" descr="10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52736"/>
            <a:ext cx="4968553" cy="53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1520" y="1268760"/>
            <a:ext cx="42119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  <a:defRPr/>
            </a:pPr>
            <a:r>
              <a:rPr lang="ru-RU" sz="2000" b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Институт в Челябинске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  <a:defRPr/>
            </a:pPr>
            <a:r>
              <a:rPr lang="ru-RU" sz="2000" b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Институт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Перми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Институт в Кургане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  <a:defRPr/>
            </a:pPr>
            <a:r>
              <a:rPr lang="ru-RU" sz="2000" b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Филиал в Златоусте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  <a:defRPr/>
            </a:pPr>
            <a:r>
              <a:rPr lang="ru-RU" sz="2000" b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Филиал в Нижнем Тагиле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  <a:defRPr/>
            </a:pPr>
            <a:r>
              <a:rPr lang="ru-RU" sz="2000" b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Филиал в Тюмени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  <a:defRPr/>
            </a:pPr>
            <a:r>
              <a:rPr lang="ru-RU" sz="2000" b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Представительство в </a:t>
            </a:r>
            <a:r>
              <a:rPr lang="ru-RU" sz="2000" b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Карталах</a:t>
            </a:r>
            <a:endParaRPr lang="ru-RU" sz="2000" b="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000" b="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000" b="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000" b="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416316" y="5591749"/>
            <a:ext cx="324036" cy="28552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290272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792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8415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 УЧЕБНОГО ЗАВЕДЕНИЯ</a:t>
            </a:r>
          </a:p>
          <a:p>
            <a:pPr algn="ctr"/>
            <a:r>
              <a:rPr lang="ru-RU" sz="2400" b="1" dirty="0" smtClean="0">
                <a:ln w="18415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 СТРАНИЦАХ  КНИГ</a:t>
            </a:r>
            <a:endParaRPr lang="ru-RU" sz="2400" b="1" dirty="0">
              <a:ln w="18415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OShmakova\Рабочий стол\Крайние фотки\Выставка Год литературы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961" t="16176" r="3922"/>
          <a:stretch>
            <a:fillRect/>
          </a:stretch>
        </p:blipFill>
        <p:spPr bwMode="auto">
          <a:xfrm>
            <a:off x="214282" y="1428736"/>
            <a:ext cx="3456384" cy="4104431"/>
          </a:xfrm>
          <a:prstGeom prst="rect">
            <a:avLst/>
          </a:prstGeom>
          <a:noFill/>
        </p:spPr>
      </p:pic>
      <p:pic>
        <p:nvPicPr>
          <p:cNvPr id="5" name="Picture 4" descr="C:\Documents and Settings\OShmakova\Рабочий стол\Крайние фотки\фото 30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2824"/>
          <a:stretch>
            <a:fillRect/>
          </a:stretch>
        </p:blipFill>
        <p:spPr bwMode="auto">
          <a:xfrm>
            <a:off x="3707904" y="1412776"/>
            <a:ext cx="5256584" cy="3313933"/>
          </a:xfrm>
          <a:prstGeom prst="rect">
            <a:avLst/>
          </a:prstGeom>
          <a:noFill/>
        </p:spPr>
      </p:pic>
      <p:pic>
        <p:nvPicPr>
          <p:cNvPr id="8" name="Picture 6" descr="C:\Documents and Settings\OShmakova\Рабочий стол\фото 005.jpg"/>
          <p:cNvPicPr>
            <a:picLocks noChangeAspect="1" noChangeArrowheads="1"/>
          </p:cNvPicPr>
          <p:nvPr/>
        </p:nvPicPr>
        <p:blipFill>
          <a:blip r:embed="rId4" cstate="print"/>
          <a:srcRect t="1972" r="2076" b="1972"/>
          <a:stretch>
            <a:fillRect/>
          </a:stretch>
        </p:blipFill>
        <p:spPr bwMode="auto">
          <a:xfrm>
            <a:off x="4786315" y="4923460"/>
            <a:ext cx="1214446" cy="1734861"/>
          </a:xfrm>
          <a:prstGeom prst="rect">
            <a:avLst/>
          </a:prstGeom>
          <a:noFill/>
        </p:spPr>
      </p:pic>
      <p:pic>
        <p:nvPicPr>
          <p:cNvPr id="9" name="Picture 4" descr="C:\Documents and Settings\OShmakova\Рабочий стол\фото 003.jpg"/>
          <p:cNvPicPr>
            <a:picLocks noChangeAspect="1" noChangeArrowheads="1"/>
          </p:cNvPicPr>
          <p:nvPr/>
        </p:nvPicPr>
        <p:blipFill>
          <a:blip r:embed="rId5" cstate="print"/>
          <a:srcRect r="3866" b="2394"/>
          <a:stretch>
            <a:fillRect/>
          </a:stretch>
        </p:blipFill>
        <p:spPr bwMode="auto">
          <a:xfrm>
            <a:off x="3786182" y="3714752"/>
            <a:ext cx="797218" cy="1224000"/>
          </a:xfrm>
          <a:prstGeom prst="rect">
            <a:avLst/>
          </a:prstGeom>
          <a:noFill/>
        </p:spPr>
      </p:pic>
      <p:pic>
        <p:nvPicPr>
          <p:cNvPr id="10" name="Picture 2" descr="C:\Documents and Settings\User\Рабочий стол\К Чтениям\фото.jpg"/>
          <p:cNvPicPr>
            <a:picLocks noChangeAspect="1" noChangeArrowheads="1"/>
          </p:cNvPicPr>
          <p:nvPr/>
        </p:nvPicPr>
        <p:blipFill>
          <a:blip r:embed="rId6" cstate="print"/>
          <a:srcRect t="4294" b="4787"/>
          <a:stretch>
            <a:fillRect/>
          </a:stretch>
        </p:blipFill>
        <p:spPr bwMode="auto">
          <a:xfrm>
            <a:off x="6444209" y="4929198"/>
            <a:ext cx="1251878" cy="1739962"/>
          </a:xfrm>
          <a:prstGeom prst="rect">
            <a:avLst/>
          </a:prstGeom>
          <a:noFill/>
        </p:spPr>
      </p:pic>
      <p:pic>
        <p:nvPicPr>
          <p:cNvPr id="11" name="Picture 2" descr="C:\Documents and Settings\OShmakova\Рабочий стол\фото 002.jpg"/>
          <p:cNvPicPr>
            <a:picLocks noChangeAspect="1" noChangeArrowheads="1"/>
          </p:cNvPicPr>
          <p:nvPr/>
        </p:nvPicPr>
        <p:blipFill>
          <a:blip r:embed="rId7" cstate="print"/>
          <a:srcRect l="8068" t="7018" r="2599" b="2467"/>
          <a:stretch>
            <a:fillRect/>
          </a:stretch>
        </p:blipFill>
        <p:spPr bwMode="auto">
          <a:xfrm>
            <a:off x="8001024" y="3857628"/>
            <a:ext cx="841127" cy="122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учебного заведения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страницах газет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 txBox="1">
            <a:spLocks noGrp="1" noChangeArrowheads="1"/>
          </p:cNvSpPr>
          <p:nvPr>
            <p:ph idx="1"/>
          </p:nvPr>
        </p:nvSpPr>
        <p:spPr bwMode="auto">
          <a:xfrm>
            <a:off x="179512" y="1052736"/>
            <a:ext cx="86868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Выявление, сбор, хранение газетных и журнальных публикаций                (и их электронных версий) об учебном заведении и его выпускниках  – ещё одно направление краеведческой работы библиотеки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4145" t="9604" r="15255" b="2891"/>
          <a:stretch>
            <a:fillRect/>
          </a:stretch>
        </p:blipFill>
        <p:spPr bwMode="auto">
          <a:xfrm>
            <a:off x="323528" y="2276872"/>
            <a:ext cx="3816423" cy="29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9588" t="14377" r="7300" b="7530"/>
          <a:stretch>
            <a:fillRect/>
          </a:stretch>
        </p:blipFill>
        <p:spPr bwMode="auto">
          <a:xfrm>
            <a:off x="4283968" y="2348880"/>
            <a:ext cx="453688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83568" y="5445224"/>
            <a:ext cx="31683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Статья о перспективах развития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КИЖТ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УРГУПС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103440" y="5445224"/>
            <a:ext cx="5040560" cy="6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Герой статьи - выпускник 2009 г.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Трофимов К.  - лауреат премии Главы города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7544" y="188640"/>
            <a:ext cx="84249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Всероссийская эстафета музейных экспозиций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«Мы помним Ваши имена!»</a:t>
            </a:r>
          </a:p>
          <a:p>
            <a:pPr algn="ctr"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OShmakova\Desktop\Выставка Добровольцы 2018\IMG_3198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67544" y="1340768"/>
            <a:ext cx="8214546" cy="53012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445624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Экспозицию посетило более 200 человек: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студенты, преподаватели, ветераны института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OShmakova\Desktop\IMG_3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491880" y="1052736"/>
            <a:ext cx="5328592" cy="2822468"/>
          </a:xfrm>
          <a:prstGeom prst="rect">
            <a:avLst/>
          </a:prstGeom>
          <a:noFill/>
        </p:spPr>
      </p:pic>
      <p:pic>
        <p:nvPicPr>
          <p:cNvPr id="1027" name="Picture 3" descr="C:\Users\OShmakova\Desktop\IMG_317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32576" r="21970" b="26688"/>
          <a:stretch>
            <a:fillRect/>
          </a:stretch>
        </p:blipFill>
        <p:spPr bwMode="auto">
          <a:xfrm>
            <a:off x="3419872" y="3933056"/>
            <a:ext cx="5400600" cy="2856572"/>
          </a:xfrm>
          <a:prstGeom prst="rect">
            <a:avLst/>
          </a:prstGeom>
          <a:noFill/>
        </p:spPr>
      </p:pic>
      <p:pic>
        <p:nvPicPr>
          <p:cNvPr id="6" name="Picture 3" descr="C:\Users\OShmakova\Desktop\УМЦ ЖДТ Эстафета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52736"/>
            <a:ext cx="2783349" cy="2088232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64764" t="47626" r="6787" b="4364"/>
          <a:stretch>
            <a:fillRect/>
          </a:stretch>
        </p:blipFill>
        <p:spPr bwMode="auto">
          <a:xfrm>
            <a:off x="899592" y="3247276"/>
            <a:ext cx="1512168" cy="361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920880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Премия ОАО «РЖД»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 вклад в развитие образования и науки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области железнодорожного транспорта»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C:\Users\OShmakova\Desktop\диск D\Мероприятия 2017 года\ПРЕМИЯ ОАО РЖД. ПОБЕДА!!!\Новая папка\Рисунок (30)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268760"/>
            <a:ext cx="187220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OShmakova\Desktop\диск D\Мероприятия 2017 года\ПРЕМИЯ ОАО РЖД. ПОБЕДА!!!\Новая папка\Рисунок (27).jpg"/>
          <p:cNvPicPr/>
          <p:nvPr/>
        </p:nvPicPr>
        <p:blipFill>
          <a:blip r:embed="rId3" cstate="print"/>
          <a:srcRect r="5037" b="3101"/>
          <a:stretch>
            <a:fillRect/>
          </a:stretch>
        </p:blipFill>
        <p:spPr bwMode="auto">
          <a:xfrm>
            <a:off x="6804248" y="3645024"/>
            <a:ext cx="20882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OShmakova\Desktop\диск D\Мероприятия 2017 года\ПРЕМИЯ ОАО РЖД. ПОБЕДА!!!\Новая папка\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340768"/>
            <a:ext cx="54006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504" y="4941168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Руководители Университета и КИЖТ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УрГУПС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победителями конкурса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соискание премии ОАО «РЖД».          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 сентября 2017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5396010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«Лучшая библиотека» </a:t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среди структурных подразделений СПО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государственных университетов путей сообщения </a:t>
            </a:r>
            <a:b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Федерального агентства железнодорожного транспорта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Documents and Settings\OShmakova\Рабочий стол\Библиотека.Документы\НАГРАДЫ\Диплом Лучшая библиотека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67240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OShmakova\Рабочий стол\Рисунок1.jpg"/>
          <p:cNvPicPr/>
          <p:nvPr/>
        </p:nvPicPr>
        <p:blipFill>
          <a:blip r:embed="rId3" cstate="print"/>
          <a:srcRect t="10022" r="1268"/>
          <a:stretch>
            <a:fillRect/>
          </a:stretch>
        </p:blipFill>
        <p:spPr bwMode="auto">
          <a:xfrm>
            <a:off x="4427984" y="2420888"/>
            <a:ext cx="4536504" cy="320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25726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680" y="116632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Воспитание патриотизма на примере жизни 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подвигов выпускников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3635896" y="2708920"/>
            <a:ext cx="52565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Библиотека – инициатор акции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Память»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сбору средств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установку мемориальных досок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героям-выпускникам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4" name="Picture 2" descr="C:\Documents and Settings\OShmakova\Рабочий стол\Крайние фотки\ба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73" y="1412776"/>
            <a:ext cx="3303875" cy="46085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 t="18527"/>
          <a:stretch>
            <a:fillRect/>
          </a:stretch>
        </p:blipFill>
        <p:spPr bwMode="auto">
          <a:xfrm>
            <a:off x="214282" y="285728"/>
            <a:ext cx="5781329" cy="31432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143380"/>
            <a:ext cx="4214842" cy="192882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Митинг, посвящённый открытию мемориальной доски выпускникам, погибшим при исполнении </a:t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воинского долга. </a:t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25 февраля 2014 г.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pic>
        <p:nvPicPr>
          <p:cNvPr id="3" name="Picture 2" descr="C:\Documents and Settings\OShmakova\Рабочий стол\К Уроку мужества\Информация на сайт. Митинг\фото 05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r="11111"/>
          <a:stretch>
            <a:fillRect/>
          </a:stretch>
        </p:blipFill>
        <p:spPr bwMode="auto">
          <a:xfrm>
            <a:off x="4500562" y="285728"/>
            <a:ext cx="4191030" cy="3143272"/>
          </a:xfrm>
          <a:prstGeom prst="rect">
            <a:avLst/>
          </a:prstGeom>
          <a:noFill/>
        </p:spPr>
      </p:pic>
      <p:pic>
        <p:nvPicPr>
          <p:cNvPr id="4" name="Picture 2" descr="C:\Documents and Settings\OShmakova\Рабочий стол\К Уроку мужества\Информация на сайт. Митинг\фото 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500438"/>
            <a:ext cx="4714910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r="6573"/>
          <a:stretch>
            <a:fillRect/>
          </a:stretch>
        </p:blipFill>
        <p:spPr bwMode="auto">
          <a:xfrm>
            <a:off x="5357818" y="2000240"/>
            <a:ext cx="350329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3" descr="\\servkigt\Препод\_Симонов А.М\библиотека\фото 0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0"/>
          </a:blip>
          <a:srcRect t="36113" b="7742"/>
          <a:stretch>
            <a:fillRect/>
          </a:stretch>
        </p:blipFill>
        <p:spPr>
          <a:xfrm>
            <a:off x="3786182" y="4643446"/>
            <a:ext cx="5138373" cy="2016224"/>
          </a:xfr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Библиотека КИЖТ УрГУПС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7" descr="\\servkigt\Препод\_Симонов А.М\библиотека\фото 001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11111" t="22379" b="9105"/>
          <a:stretch>
            <a:fillRect/>
          </a:stretch>
        </p:blipFill>
        <p:spPr bwMode="auto">
          <a:xfrm>
            <a:off x="214282" y="1214422"/>
            <a:ext cx="4403183" cy="223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OShmakova\Рабочий стол\Крайние фотки\фото 090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24775" t="5791" r="22417"/>
          <a:stretch>
            <a:fillRect/>
          </a:stretch>
        </p:blipFill>
        <p:spPr bwMode="auto">
          <a:xfrm>
            <a:off x="4929190" y="1214422"/>
            <a:ext cx="2145258" cy="2154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ANTIQUE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41888"/>
            <a:ext cx="15509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Documents and Settings\OShmakova\Рабочий стол\Крайние фотки\фото 019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l="29106" t="12475" r="8067"/>
          <a:stretch>
            <a:fillRect/>
          </a:stretch>
        </p:blipFill>
        <p:spPr bwMode="auto">
          <a:xfrm>
            <a:off x="928662" y="3044375"/>
            <a:ext cx="2948816" cy="231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Мероприятия 2015 года\МИТИНГ 2015\фото 017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5405" r="10729" b="16094"/>
          <a:stretch>
            <a:fillRect/>
          </a:stretch>
        </p:blipFill>
        <p:spPr bwMode="auto">
          <a:xfrm>
            <a:off x="4500563" y="4030248"/>
            <a:ext cx="4214842" cy="247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D:\Мероприятия 2015 года\МИТИНГ 2015\фото 052.jpg"/>
          <p:cNvPicPr>
            <a:picLocks noChangeAspect="1" noChangeArrowheads="1"/>
          </p:cNvPicPr>
          <p:nvPr/>
        </p:nvPicPr>
        <p:blipFill>
          <a:blip r:embed="rId3" cstate="print"/>
          <a:srcRect t="3030" r="17076" b="11104"/>
          <a:stretch>
            <a:fillRect/>
          </a:stretch>
        </p:blipFill>
        <p:spPr bwMode="auto">
          <a:xfrm>
            <a:off x="4572000" y="1214422"/>
            <a:ext cx="3898260" cy="27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901082" cy="107157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Митинг, посвящённый открытию мемориальных досок        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героям советского союза – выпускникам.      7 мая 2015 г.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6" name="Picture 8" descr="D:\САЙТ\САЙТ Митинг 2015\фото 019.jpg"/>
          <p:cNvPicPr>
            <a:picLocks noChangeAspect="1" noChangeArrowheads="1"/>
          </p:cNvPicPr>
          <p:nvPr/>
        </p:nvPicPr>
        <p:blipFill>
          <a:blip r:embed="rId4" cstate="print"/>
          <a:srcRect t="10524"/>
          <a:stretch>
            <a:fillRect/>
          </a:stretch>
        </p:blipFill>
        <p:spPr bwMode="auto">
          <a:xfrm>
            <a:off x="428596" y="4071942"/>
            <a:ext cx="371553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D:\САЙТ\САЙТ Митинг 2015\фото 024.jpg"/>
          <p:cNvPicPr>
            <a:picLocks noChangeAspect="1" noChangeArrowheads="1"/>
          </p:cNvPicPr>
          <p:nvPr/>
        </p:nvPicPr>
        <p:blipFill>
          <a:blip r:embed="rId5" cstate="print"/>
          <a:srcRect l="6723" t="14882"/>
          <a:stretch>
            <a:fillRect/>
          </a:stretch>
        </p:blipFill>
        <p:spPr bwMode="auto">
          <a:xfrm>
            <a:off x="428596" y="1214422"/>
            <a:ext cx="376256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Встречи с выпускниками учебного заведения –</a:t>
            </a:r>
            <a:b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воинами-интернационалистами, </a:t>
            </a:r>
            <a:b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работниками локомотивных ДЕПО</a:t>
            </a:r>
            <a:endParaRPr lang="ru-RU" sz="1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D:\Мероприятия 2015 года\афганцы 2015\фото 00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096" t="3554" r="2466"/>
          <a:stretch>
            <a:fillRect/>
          </a:stretch>
        </p:blipFill>
        <p:spPr bwMode="auto">
          <a:xfrm>
            <a:off x="395536" y="4122486"/>
            <a:ext cx="3696796" cy="254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САЙТ\САЙТ Февраль 2015\Афганцы\24 февраля 2015 г. 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3075" t="11977" r="7793"/>
          <a:stretch>
            <a:fillRect/>
          </a:stretch>
        </p:blipFill>
        <p:spPr>
          <a:xfrm>
            <a:off x="683568" y="1124744"/>
            <a:ext cx="3096344" cy="2952328"/>
          </a:xfrm>
          <a:prstGeom prst="rect">
            <a:avLst/>
          </a:prstGeom>
        </p:spPr>
      </p:pic>
      <p:pic>
        <p:nvPicPr>
          <p:cNvPr id="80898" name="Picture 2" descr="C:\Documents and Settings\OShmakova\Рабочий стол\Крайние фотки\фото 052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l="10196" t="21329"/>
          <a:stretch>
            <a:fillRect/>
          </a:stretch>
        </p:blipFill>
        <p:spPr bwMode="auto">
          <a:xfrm>
            <a:off x="4355976" y="3645024"/>
            <a:ext cx="4603071" cy="3024336"/>
          </a:xfrm>
          <a:prstGeom prst="rect">
            <a:avLst/>
          </a:prstGeom>
          <a:noFill/>
        </p:spPr>
      </p:pic>
      <p:pic>
        <p:nvPicPr>
          <p:cNvPr id="17" name="Picture 2" descr="C:\Documents and Settings\OShmakova\Рабочий стол\К Уроку мужества\Урок мужества Афганистан\фото 007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2041" t="16326"/>
          <a:stretch>
            <a:fillRect/>
          </a:stretch>
        </p:blipFill>
        <p:spPr bwMode="auto">
          <a:xfrm>
            <a:off x="4716016" y="1124744"/>
            <a:ext cx="3816424" cy="24448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Встреча с героями России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OShmakova\Desktop\диск D\Мероприятия 2016 года\Диалоги с Героями\фото 070.jpg"/>
          <p:cNvPicPr>
            <a:picLocks noChangeAspect="1" noChangeArrowheads="1"/>
          </p:cNvPicPr>
          <p:nvPr/>
        </p:nvPicPr>
        <p:blipFill>
          <a:blip r:embed="rId2" cstate="print"/>
          <a:srcRect t="12786"/>
          <a:stretch>
            <a:fillRect/>
          </a:stretch>
        </p:blipFill>
        <p:spPr bwMode="auto">
          <a:xfrm>
            <a:off x="2483768" y="3564162"/>
            <a:ext cx="6336704" cy="317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OShmakova\Desktop\диск D\Мероприятия 2016 года\Диалоги с Героями\фото 0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5910"/>
          <a:stretch>
            <a:fillRect/>
          </a:stretch>
        </p:blipFill>
        <p:spPr bwMode="auto">
          <a:xfrm>
            <a:off x="179512" y="1124744"/>
            <a:ext cx="6765529" cy="33843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995936" y="6237312"/>
            <a:ext cx="48965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«Рубль серебряный» - </a:t>
            </a:r>
          </a:p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к 700-летию рубля (ОКВЦ) 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Documents and Settings\OShmakova\Рабочий стол\Для отчета СВ\Эстетическое воспитание\САЙТ Выставка Рубль серебряный\IMG_5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 t="20234"/>
          <a:stretch>
            <a:fillRect/>
          </a:stretch>
        </p:blipFill>
        <p:spPr>
          <a:xfrm>
            <a:off x="3995936" y="3933056"/>
            <a:ext cx="3456384" cy="2088232"/>
          </a:xfrm>
        </p:spPr>
      </p:pic>
      <p:pic>
        <p:nvPicPr>
          <p:cNvPr id="84994" name="Picture 2" descr="D:\выставки\Юбилей рубля\IMG_5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3702" y="1196752"/>
            <a:ext cx="2212470" cy="1800200"/>
          </a:xfrm>
          <a:prstGeom prst="rect">
            <a:avLst/>
          </a:prstGeom>
          <a:noFill/>
        </p:spPr>
      </p:pic>
      <p:pic>
        <p:nvPicPr>
          <p:cNvPr id="7" name="Picture 2" descr="C:\Documents and Settings\OShmakova\Рабочий стол\Для отчета СВ\Эстетическое воспитание\САЙТ Выставка Рубль серебряный\ФОТО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293096"/>
            <a:ext cx="22536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-35496" y="116632"/>
            <a:ext cx="9144000" cy="58981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Творческие встречи с выпускниками</a:t>
            </a:r>
            <a:endParaRPr kumimoji="0" lang="ru-RU" sz="2400" b="1" i="0" u="none" strike="noStrike" kern="1200" cap="all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4998" name="Picture 6" descr="C:\Documents and Settings\OShmakova\Рабочий стол\Крайние фотки\Кветков\Новик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066879"/>
            <a:ext cx="1987903" cy="2074089"/>
          </a:xfrm>
          <a:prstGeom prst="rect">
            <a:avLst/>
          </a:prstGeom>
          <a:noFill/>
        </p:spPr>
      </p:pic>
      <p:pic>
        <p:nvPicPr>
          <p:cNvPr id="84999" name="Picture 7" descr="C:\Documents and Settings\OShmakova\Рабочий стол\Крайние фотки\Кветков\Изображение 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293096"/>
            <a:ext cx="3672408" cy="2238292"/>
          </a:xfrm>
          <a:prstGeom prst="rect">
            <a:avLst/>
          </a:prstGeom>
          <a:noFill/>
        </p:spPr>
      </p:pic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323528" y="3501008"/>
            <a:ext cx="32403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 первого номера журнала «Сибирский край»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195736" y="1148551"/>
            <a:ext cx="32403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Б.И.Новиков, выпускник 1956 года, основатель и первый редактор журнала «Сибирский край»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851920" y="3009726"/>
            <a:ext cx="49685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А.А.Оглоблин,  выпускник 1963 года, художник-график, коллекционер, член Московского нумизматического общества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752" y="44624"/>
            <a:ext cx="7390656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Библиотека и музей вуза – 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хранители  исторической  памяти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2" name="Picture 2" descr="C:\Documents and Settings\OShmakova\Рабочий стол\Крайние фотки\Изображение 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8069"/>
          <a:stretch>
            <a:fillRect/>
          </a:stretch>
        </p:blipFill>
        <p:spPr bwMode="auto">
          <a:xfrm>
            <a:off x="179512" y="1196752"/>
            <a:ext cx="1872208" cy="2246650"/>
          </a:xfrm>
          <a:prstGeom prst="rect">
            <a:avLst/>
          </a:prstGeom>
          <a:noFill/>
        </p:spPr>
      </p:pic>
      <p:pic>
        <p:nvPicPr>
          <p:cNvPr id="81923" name="Picture 3" descr="C:\Documents and Settings\OShmakova\Рабочий стол\Крайние фотки\1 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204864"/>
            <a:ext cx="2952328" cy="2039190"/>
          </a:xfrm>
          <a:prstGeom prst="rect">
            <a:avLst/>
          </a:prstGeom>
          <a:noFill/>
        </p:spPr>
      </p:pic>
      <p:pic>
        <p:nvPicPr>
          <p:cNvPr id="81924" name="Picture 4" descr="D:\музей\разное\Изображение ьтпждгнх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205568"/>
            <a:ext cx="2952328" cy="2015520"/>
          </a:xfrm>
          <a:prstGeom prst="rect">
            <a:avLst/>
          </a:prstGeom>
          <a:noFill/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907704" y="4221088"/>
            <a:ext cx="6984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Премьера книги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В.Е.Садова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«Это наша с тобой биография»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267744" y="1196752"/>
            <a:ext cx="59046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Садов В.Е. – выпускник 1953 года, автор книги по истории железнодорожного училища, материалы которой легли в основу экспозиции музея института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" name="Picture 2" descr="C:\Documents and Settings\OShmakova\Рабочий стол\Крайние фотки\Музейная экспозиция КИЖТ\музей для ЕФ\WP_20160211_007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l="7050" t="6422" b="7660"/>
          <a:stretch>
            <a:fillRect/>
          </a:stretch>
        </p:blipFill>
        <p:spPr bwMode="auto">
          <a:xfrm>
            <a:off x="2267744" y="4653136"/>
            <a:ext cx="37444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Documents and Settings\User\Рабочий стол\К Чтениям\фото 001.jpg"/>
          <p:cNvPicPr>
            <a:picLocks noChangeAspect="1" noChangeArrowheads="1"/>
          </p:cNvPicPr>
          <p:nvPr/>
        </p:nvPicPr>
        <p:blipFill>
          <a:blip r:embed="rId6" cstate="print"/>
          <a:srcRect r="4875" b="1389"/>
          <a:stretch>
            <a:fillRect/>
          </a:stretch>
        </p:blipFill>
        <p:spPr bwMode="auto">
          <a:xfrm rot="21600000">
            <a:off x="251520" y="3645024"/>
            <a:ext cx="1751360" cy="251561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156176" y="5301208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Экскурсию проводит хранитель музея истории КИЖТ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УрГУПС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Филимонова Е.Ф.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382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Краеведческая фильмотека – совместный проект</a:t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библиотеки и кабинета литературы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339752" y="1196752"/>
            <a:ext cx="66247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Фильм о Б.И.Новикове – выпускнике 1956 года, основателе журнала «Сибирский край»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C:\Documents and Settings\user\Рабочий стол\Г.А.на конкурс\Новая папка\11111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197988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Рисунок 4" descr="C:\Documents and Settings\User\Рабочий стол\Изображение 006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2699792" y="2113245"/>
            <a:ext cx="2074292" cy="196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4860032" y="2433662"/>
            <a:ext cx="41044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Фильм о А.М.Петухове – выпускнике  1958 года, члене Союза художников России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2555776" y="4221088"/>
            <a:ext cx="22322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Авторы фильмов – 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студенты СП СПО 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КИЖТ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УрГУПС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 descr="C:\Documents and Settings\OShmakova\Рабочий стол\Крайние фотки\фото 208.jpg"/>
          <p:cNvPicPr>
            <a:picLocks noChangeAspect="1" noChangeArrowheads="1"/>
          </p:cNvPicPr>
          <p:nvPr/>
        </p:nvPicPr>
        <p:blipFill>
          <a:blip r:embed="rId4" cstate="print"/>
          <a:srcRect l="3174" b="1848"/>
          <a:stretch>
            <a:fillRect/>
          </a:stretch>
        </p:blipFill>
        <p:spPr bwMode="auto">
          <a:xfrm rot="21600000">
            <a:off x="5796136" y="3140968"/>
            <a:ext cx="1455114" cy="1434938"/>
          </a:xfrm>
          <a:prstGeom prst="rect">
            <a:avLst/>
          </a:prstGeom>
          <a:noFill/>
        </p:spPr>
      </p:pic>
      <p:pic>
        <p:nvPicPr>
          <p:cNvPr id="1026" name="Picture 2" descr="C:\Documents and Settings\OShmakova\Рабочий стол\Крайние фотки\фото 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3284984"/>
            <a:ext cx="1475078" cy="1404000"/>
          </a:xfrm>
          <a:prstGeom prst="rect">
            <a:avLst/>
          </a:prstGeom>
          <a:noFill/>
        </p:spPr>
      </p:pic>
      <p:pic>
        <p:nvPicPr>
          <p:cNvPr id="16" name="Picture 6" descr="C:\Documents and Settings\user\Рабочий стол\Г.А.на конкурс\Новая папка\1.jpg"/>
          <p:cNvPicPr>
            <a:picLocks noChangeAspect="1" noChangeArrowheads="1"/>
          </p:cNvPicPr>
          <p:nvPr/>
        </p:nvPicPr>
        <p:blipFill>
          <a:blip r:embed="rId6" cstate="print"/>
          <a:srcRect l="25249" t="1015" r="26163"/>
          <a:stretch>
            <a:fillRect/>
          </a:stretch>
        </p:blipFill>
        <p:spPr bwMode="auto">
          <a:xfrm>
            <a:off x="467544" y="3356992"/>
            <a:ext cx="17589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79512" y="5934670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Ильиных А. и Никонов А. -            победители конкурса электронных презентаций </a:t>
            </a:r>
            <a:endParaRPr lang="ru-RU" dirty="0"/>
          </a:p>
        </p:txBody>
      </p:sp>
      <p:pic>
        <p:nvPicPr>
          <p:cNvPr id="1029" name="Picture 5" descr="C:\Documents and Settings\OShmakova\Рабочий стол\Крайние фотки\фото 2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5085184"/>
            <a:ext cx="1420269" cy="1368000"/>
          </a:xfrm>
          <a:prstGeom prst="rect">
            <a:avLst/>
          </a:prstGeom>
          <a:noFill/>
        </p:spPr>
      </p:pic>
      <p:pic>
        <p:nvPicPr>
          <p:cNvPr id="19458" name="Picture 2" descr="C:\Users\OShmakova\Desktop\диск D\Мероприятия 2016 года\80 библиотека\80!\кн.jpg"/>
          <p:cNvPicPr>
            <a:picLocks noChangeAspect="1" noChangeArrowheads="1"/>
          </p:cNvPicPr>
          <p:nvPr/>
        </p:nvPicPr>
        <p:blipFill>
          <a:blip r:embed="rId8" cstate="print"/>
          <a:srcRect l="16507" t="28000" r="11953" b="5939"/>
          <a:stretch>
            <a:fillRect/>
          </a:stretch>
        </p:blipFill>
        <p:spPr bwMode="auto">
          <a:xfrm>
            <a:off x="4644008" y="4797152"/>
            <a:ext cx="2657950" cy="16465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пишется сегодня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1124744"/>
            <a:ext cx="8991600" cy="1152128"/>
          </a:xfrm>
        </p:spPr>
        <p:txBody>
          <a:bodyPr/>
          <a:lstStyle/>
          <a:p>
            <a:pPr algn="just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Библиотека ведёт летопись всех значимых событий                               институтской жизни в альбомах и на сайте учебного заведения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6" name="Picture 6" descr="C:\Documents and Settings\OShmakova\Рабочий стол\Крайние фотки\фото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4924"/>
            <a:ext cx="1679754" cy="2376264"/>
          </a:xfrm>
          <a:prstGeom prst="rect">
            <a:avLst/>
          </a:prstGeom>
          <a:noFill/>
        </p:spPr>
      </p:pic>
      <p:pic>
        <p:nvPicPr>
          <p:cNvPr id="87045" name="Picture 5" descr="C:\Documents and Settings\OShmakova\Рабочий стол\Крайние фотки\фото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554" y="3928151"/>
            <a:ext cx="1655292" cy="2232248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13150" t="11195" r="12272" b="4482"/>
          <a:stretch>
            <a:fillRect/>
          </a:stretch>
        </p:blipFill>
        <p:spPr bwMode="auto">
          <a:xfrm>
            <a:off x="3663068" y="2420888"/>
            <a:ext cx="285314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 l="14145" t="9604" r="14260" b="4482"/>
          <a:stretch>
            <a:fillRect/>
          </a:stretch>
        </p:blipFill>
        <p:spPr bwMode="auto">
          <a:xfrm>
            <a:off x="5724128" y="4149080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7" descr="C:\Documents and Settings\OShmakova\Рабочий стол\Крайние фотки\фото 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4681" y="4542687"/>
            <a:ext cx="1584175" cy="2301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4129095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0"/>
          <a:ext cx="9180227" cy="6858000"/>
        </p:xfrm>
        <a:graphic>
          <a:graphicData uri="http://schemas.openxmlformats.org/presentationml/2006/ole">
            <p:oleObj spid="_x0000_s2050" name="Слайд" r:id="rId3" imgW="3849775" imgH="2886396" progId="PowerPoint.Slide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10353516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Партнёры библиотеки КИЖТ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УрГУПС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краеведческой работе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376808" y="1196752"/>
            <a:ext cx="8371656" cy="650701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Ассоциация библиотекарей г. Кургана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9360" y="1831967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Центральная городская библиотека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им.В.Маяковского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90528" y="1791468"/>
            <a:ext cx="1944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Курганская областная универсальная научная библиотека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им. А.К.Югова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184" y="1847452"/>
            <a:ext cx="21814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Курганская областная детско-юношеская библиотека                              им.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В.Ф.Потанина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одержимое 9"/>
          <p:cNvSpPr txBox="1">
            <a:spLocks/>
          </p:cNvSpPr>
          <p:nvPr/>
        </p:nvSpPr>
        <p:spPr bwMode="auto">
          <a:xfrm>
            <a:off x="467544" y="3501008"/>
            <a:ext cx="8371656" cy="65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Музеи города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429309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Курганский областной краеведческий музей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5776" y="423386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Музей истории Курганского региона ЮУЖД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8024" y="422108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Музей локомотивного депо Курган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32240" y="422282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Музей истории КИЖТ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УрГУПС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65788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472518" cy="49006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Вестник среднего профессионального образования</a:t>
            </a:r>
            <a:endParaRPr lang="ru-RU" sz="2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OShmakova\Desktop\Рисунок (288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4099482" cy="5472608"/>
          </a:xfrm>
          <a:prstGeom prst="rect">
            <a:avLst/>
          </a:prstGeom>
          <a:noFill/>
        </p:spPr>
      </p:pic>
      <p:pic>
        <p:nvPicPr>
          <p:cNvPr id="27650" name="Picture 2" descr="C:\Users\OShmakova\Desktop\Рисунок (19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1291" y="1128936"/>
            <a:ext cx="4087914" cy="5616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405569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:\ФОТО\фото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936" y="3107138"/>
            <a:ext cx="4598097" cy="3643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F:\ФОТО\Изображение 0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498970" cy="3643338"/>
          </a:xfrm>
          <a:prstGeom prst="rect">
            <a:avLst/>
          </a:prstGeom>
          <a:noFill/>
        </p:spPr>
      </p:pic>
      <p:pic>
        <p:nvPicPr>
          <p:cNvPr id="18435" name="Picture 3" descr="F:\ФОТО\фото 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306369"/>
            <a:ext cx="3929090" cy="2444107"/>
          </a:xfrm>
          <a:prstGeom prst="rect">
            <a:avLst/>
          </a:prstGeom>
          <a:noFill/>
        </p:spPr>
      </p:pic>
      <p:pic>
        <p:nvPicPr>
          <p:cNvPr id="18440" name="Picture 8" descr="C:\Documents and Settings\User\Рабочий стол\gerb_ko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43952"/>
            <a:ext cx="357190" cy="363793"/>
          </a:xfrm>
          <a:prstGeom prst="rect">
            <a:avLst/>
          </a:prstGeom>
          <a:noFill/>
        </p:spPr>
      </p:pic>
      <p:pic>
        <p:nvPicPr>
          <p:cNvPr id="8" name="Picture 2" descr="D:\выставки\выставка Илизаров в библиотеке\фото 006.jpg"/>
          <p:cNvPicPr>
            <a:picLocks noChangeAspect="1" noChangeArrowheads="1"/>
          </p:cNvPicPr>
          <p:nvPr/>
        </p:nvPicPr>
        <p:blipFill>
          <a:blip r:embed="rId6" cstate="print"/>
          <a:srcRect t="8587" b="7090"/>
          <a:stretch>
            <a:fillRect/>
          </a:stretch>
        </p:blipFill>
        <p:spPr bwMode="auto">
          <a:xfrm>
            <a:off x="2598916" y="2476397"/>
            <a:ext cx="3448814" cy="206531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936" y="285728"/>
            <a:ext cx="3875572" cy="248544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ероприятия 2016 года\80 библиотека\Библиотека КИЖТ 1 дек. 16 80 лет\IMG_0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3780419" cy="2520279"/>
          </a:xfrm>
          <a:prstGeom prst="rect">
            <a:avLst/>
          </a:prstGeom>
          <a:noFill/>
        </p:spPr>
      </p:pic>
      <p:pic>
        <p:nvPicPr>
          <p:cNvPr id="3074" name="Picture 2" descr="D:\Мероприятия 2016 года\80 библиотека\80 лет видео+фото\IMG_03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61048"/>
            <a:ext cx="8784976" cy="23219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80-летие библиотеки института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ANTIQUE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41888"/>
            <a:ext cx="15509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OShmakova\Desktop\диск D\Мероприятия 2016 года\80 библиотека\2а.jpg"/>
          <p:cNvPicPr>
            <a:picLocks noChangeAspect="1" noChangeArrowheads="1"/>
          </p:cNvPicPr>
          <p:nvPr/>
        </p:nvPicPr>
        <p:blipFill>
          <a:blip r:embed="rId5" cstate="print"/>
          <a:srcRect l="29944"/>
          <a:stretch>
            <a:fillRect/>
          </a:stretch>
        </p:blipFill>
        <p:spPr bwMode="auto">
          <a:xfrm>
            <a:off x="5580112" y="1268760"/>
            <a:ext cx="336868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:\Users\OShmakova\Desktop\диск D\Мероприятия 2016 года\80 библиотека\Библиотека КИЖТ 1 дек. 16 80 лет\IMG_00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058025" y="-8153400"/>
            <a:ext cx="2295400" cy="2286000"/>
          </a:xfrm>
          <a:prstGeom prst="rect">
            <a:avLst/>
          </a:prstGeom>
          <a:noFill/>
        </p:spPr>
      </p:pic>
      <p:pic>
        <p:nvPicPr>
          <p:cNvPr id="18436" name="Picture 4" descr="C:\Users\OShmakova\Desktop\IMG_00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058024" y="-8153400"/>
            <a:ext cx="1572439" cy="1566000"/>
          </a:xfrm>
          <a:prstGeom prst="rect">
            <a:avLst/>
          </a:prstGeom>
          <a:noFill/>
        </p:spPr>
      </p:pic>
      <p:pic>
        <p:nvPicPr>
          <p:cNvPr id="18437" name="Picture 5" descr="C:\Users\OShmakova\Desktop\IMG_00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1052736"/>
            <a:ext cx="2530643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076277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84784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644" r="53150"/>
          <a:stretch/>
        </p:blipFill>
        <p:spPr>
          <a:xfrm>
            <a:off x="372407" y="1693169"/>
            <a:ext cx="4283968" cy="39841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21429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книги В. Аванесова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36" t="18251" r="-1" b="19781"/>
          <a:stretch/>
        </p:blipFill>
        <p:spPr>
          <a:xfrm>
            <a:off x="3563888" y="1291564"/>
            <a:ext cx="5256585" cy="2384931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28" t="54" r="340" b="16171"/>
          <a:stretch/>
        </p:blipFill>
        <p:spPr>
          <a:xfrm>
            <a:off x="4655128" y="3691436"/>
            <a:ext cx="4142109" cy="2833908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42900"/>
            <a:ext cx="8740080" cy="12954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Книги с автографами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D:\сценарии\АВТОГРАФ\АВТОГРАФ!\выставка автограф\фото 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14137" r="20211" b="18574"/>
          <a:stretch/>
        </p:blipFill>
        <p:spPr bwMode="auto">
          <a:xfrm>
            <a:off x="251520" y="1052737"/>
            <a:ext cx="568863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D:\сценарии\АВТОГРАФ\АВТОГРАФ!\выставка автограф\фото 013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50" b="6699"/>
          <a:stretch>
            <a:fillRect/>
          </a:stretch>
        </p:blipFill>
        <p:spPr bwMode="auto">
          <a:xfrm>
            <a:off x="6032188" y="1228566"/>
            <a:ext cx="2993901" cy="174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сценарии\АВТОГРАФ\АВТОГРАФ!\выставка автограф\фото 004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05" r="1878" b="11143"/>
          <a:stretch>
            <a:fillRect/>
          </a:stretch>
        </p:blipFill>
        <p:spPr bwMode="auto">
          <a:xfrm>
            <a:off x="6008167" y="3140968"/>
            <a:ext cx="300620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:\сценарии\АВТОГРАФ\АВТОГРАФ!\выставка автограф\фото 011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83"/>
          <a:stretch>
            <a:fillRect/>
          </a:stretch>
        </p:blipFill>
        <p:spPr bwMode="auto">
          <a:xfrm>
            <a:off x="5913452" y="4917917"/>
            <a:ext cx="31956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955" y="4646522"/>
            <a:ext cx="1461900" cy="21430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4646522"/>
            <a:ext cx="2603536" cy="21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049925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787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сборников 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научно-исследовательских и творческих работ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800424"/>
            <a:ext cx="2177791" cy="4874641"/>
          </a:xfrm>
        </p:spPr>
      </p:pic>
      <p:pic>
        <p:nvPicPr>
          <p:cNvPr id="5" name="Picture 2" descr="D:\выставки\Выставка к Дню науки\фото 045.jpg"/>
          <p:cNvPicPr>
            <a:picLocks noChangeAspect="1" noChangeArrowheads="1"/>
          </p:cNvPicPr>
          <p:nvPr/>
        </p:nvPicPr>
        <p:blipFill rotWithShape="1"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79" b="24511"/>
          <a:stretch/>
        </p:blipFill>
        <p:spPr bwMode="auto">
          <a:xfrm>
            <a:off x="408502" y="1763567"/>
            <a:ext cx="492389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448277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Содержимое 3" descr="???????????????????????????????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8487" y="3617679"/>
            <a:ext cx="4136002" cy="297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964488" cy="57606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Встречи с творческими людьми края 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395288" y="1125538"/>
            <a:ext cx="30972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Роман Мухортов,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режиссёр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C1752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(Библиотека КИЖТ </a:t>
            </a:r>
            <a:r>
              <a:rPr lang="ru-RU" b="1" dirty="0" err="1" smtClean="0">
                <a:solidFill>
                  <a:srgbClr val="C1752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УрГУПС</a:t>
            </a:r>
            <a:r>
              <a:rPr lang="ru-RU" b="1" dirty="0" smtClean="0">
                <a:solidFill>
                  <a:srgbClr val="C1752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1752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1752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8679" name="Рисунок 7" descr="http://kurganlib.ru/wp-content/uploads/2014/04/IMG_4657.jpg"/>
          <p:cNvPicPr>
            <a:picLocks noChangeAspect="1" noChangeArrowheads="1"/>
          </p:cNvPicPr>
          <p:nvPr/>
        </p:nvPicPr>
        <p:blipFill>
          <a:blip r:embed="rId3" cstate="print"/>
          <a:srcRect r="5501"/>
          <a:stretch>
            <a:fillRect/>
          </a:stretch>
        </p:blipFill>
        <p:spPr bwMode="auto">
          <a:xfrm>
            <a:off x="3818238" y="1700808"/>
            <a:ext cx="2723835" cy="21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TextBox 9"/>
          <p:cNvSpPr txBox="1">
            <a:spLocks noChangeArrowheads="1"/>
          </p:cNvSpPr>
          <p:nvPr/>
        </p:nvSpPr>
        <p:spPr bwMode="auto">
          <a:xfrm>
            <a:off x="6228184" y="1125538"/>
            <a:ext cx="273630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Ольга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Манус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мастер художественного слова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(Областная юношеская библиотека)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563" y="2111005"/>
            <a:ext cx="3520605" cy="1982159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161803"/>
            <a:ext cx="4598139" cy="24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641996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958608" cy="838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Литературному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зауралью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632" name="Picture 2" descr="C:\Documents and Settings\OShmakova\Рабочий стол\Для отчета СВ\Эстетическое воспитание\Встреча с Потаниным  в КОЮБ\IMG_2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485" t="6120" r="19656"/>
          <a:stretch>
            <a:fillRect/>
          </a:stretch>
        </p:blipFill>
        <p:spPr>
          <a:xfrm>
            <a:off x="3779838" y="1268413"/>
            <a:ext cx="2341562" cy="2089150"/>
          </a:xfrm>
          <a:noFill/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6372225" y="1292225"/>
            <a:ext cx="27368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Певец Добра и Человечности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(встреча с писателем В.Ф.Потаниным)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3708400" y="5805488"/>
            <a:ext cx="28797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Презентация книги А.Кузьмина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«Курган, 1812»</a:t>
            </a:r>
          </a:p>
        </p:txBody>
      </p:sp>
      <p:pic>
        <p:nvPicPr>
          <p:cNvPr id="26629" name="Picture 2" descr="C:\Documents and Settings\OShmakova\Рабочий стол\ф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73025"/>
            <a:ext cx="200183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4" descr="C:\Documents and Settings\OShmakova\Рабочий стол\Для отчета СВ\Эстетическое воспитание\Встреча с Потаниным  в КОЮБ\IMG_2991.jpg"/>
          <p:cNvPicPr>
            <a:picLocks noChangeAspect="1" noChangeArrowheads="1"/>
          </p:cNvPicPr>
          <p:nvPr/>
        </p:nvPicPr>
        <p:blipFill>
          <a:blip r:embed="rId4" cstate="print"/>
          <a:srcRect l="5730" t="17188" r="6038"/>
          <a:stretch>
            <a:fillRect/>
          </a:stretch>
        </p:blipFill>
        <p:spPr bwMode="auto">
          <a:xfrm>
            <a:off x="4787900" y="2997200"/>
            <a:ext cx="4248150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" descr="C:\Documents and Settings\OShmakova\Рабочий стол\Новая папка\Презентация книги Кузьмина Курган 1812\фото 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3716338"/>
            <a:ext cx="39354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8794412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93610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 расписанию эпохи» -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мероприятие, посвященное 90-летию железнодорожного образования в Зауралье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OShmakova\Desktop\диск D\Мероприятия 2016 года\90-летие КИЖТ\Новая папка (2)\2.jpg"/>
          <p:cNvPicPr>
            <a:picLocks noChangeAspect="1" noChangeArrowheads="1"/>
          </p:cNvPicPr>
          <p:nvPr/>
        </p:nvPicPr>
        <p:blipFill>
          <a:blip r:embed="rId2" cstate="print"/>
          <a:srcRect l="5390" t="6422" r="4453"/>
          <a:stretch>
            <a:fillRect/>
          </a:stretch>
        </p:blipFill>
        <p:spPr bwMode="auto">
          <a:xfrm>
            <a:off x="209716" y="3933056"/>
            <a:ext cx="36422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OShmakova\Desktop\диск D\Мероприятия 2016 года\90-летие КИЖТ\Новая папка (2)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2749" y="3903197"/>
            <a:ext cx="4869731" cy="276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OShmakova\Desktop\диск D\Мероприятия 2016 года\90-летие КИЖТ\образование железнодорожное 90 лет 14 дек 16\IMG_0034.jpg"/>
          <p:cNvPicPr>
            <a:picLocks noChangeAspect="1" noChangeArrowheads="1"/>
          </p:cNvPicPr>
          <p:nvPr/>
        </p:nvPicPr>
        <p:blipFill>
          <a:blip r:embed="rId4" cstate="print"/>
          <a:srcRect r="-439"/>
          <a:stretch>
            <a:fillRect/>
          </a:stretch>
        </p:blipFill>
        <p:spPr bwMode="auto">
          <a:xfrm>
            <a:off x="251520" y="1196752"/>
            <a:ext cx="462642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OShmakova\Desktop\диск D\Мероприятия 2016 года\90-летие КИЖТ\образование железнодорожное 90 лет 14 дек 16\IMG_002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196752"/>
            <a:ext cx="3456384" cy="2572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8259508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4524</TotalTime>
  <Words>647</Words>
  <Application>Microsoft Office PowerPoint</Application>
  <PresentationFormat>Экран (4:3)</PresentationFormat>
  <Paragraphs>123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Трек</vt:lpstr>
      <vt:lpstr>Слайд</vt:lpstr>
      <vt:lpstr>Слайд 1</vt:lpstr>
      <vt:lpstr>            Библиотека КИЖТ УрГУПС</vt:lpstr>
      <vt:lpstr>Слайд 3</vt:lpstr>
      <vt:lpstr>    Презентация книги В. Аванесова</vt:lpstr>
      <vt:lpstr>                      Книги с автографами</vt:lpstr>
      <vt:lpstr>                                Выставки сборников   научно-исследовательских и творческих работ</vt:lpstr>
      <vt:lpstr> Встречи с творческими людьми края   </vt:lpstr>
      <vt:lpstr>По Литературному зауралью</vt:lpstr>
      <vt:lpstr>«По расписанию эпохи» - мероприятие, посвященное 90-летию железнодорожного образования в Зауралье</vt:lpstr>
      <vt:lpstr>Слайд 10</vt:lpstr>
      <vt:lpstr>Слайд 11</vt:lpstr>
      <vt:lpstr>Слайд 12</vt:lpstr>
      <vt:lpstr>История учебного заведения на страницах газет</vt:lpstr>
      <vt:lpstr>Слайд 14</vt:lpstr>
      <vt:lpstr>Экспозицию посетило более 200 человек:  студенты, преподаватели, ветераны института</vt:lpstr>
      <vt:lpstr>Премия ОАО «РЖД»  «За вклад в развитие образования и науки  в области железнодорожного транспорта» </vt:lpstr>
      <vt:lpstr>Конкурс «Лучшая библиотека»  среди структурных подразделений СПО  государственных университетов путей сообщения  Федерального агентства железнодорожного транспорта </vt:lpstr>
      <vt:lpstr>Воспитание патриотизма на примере жизни  и подвигов выпускников</vt:lpstr>
      <vt:lpstr>Митинг, посвящённый открытию мемориальной доски выпускникам, погибшим при исполнении  воинского долга.    25 февраля 2014 г. </vt:lpstr>
      <vt:lpstr>           Митинг, посвящённый открытию мемориальных досок                     героям советского союза – выпускникам.      7 мая 2015 г. </vt:lpstr>
      <vt:lpstr>Встречи с выпускниками учебного заведения –  воинами-интернационалистами,  работниками локомотивных ДЕПО</vt:lpstr>
      <vt:lpstr>Встреча с героями России</vt:lpstr>
      <vt:lpstr>Слайд 23</vt:lpstr>
      <vt:lpstr>Библиотека и музей вуза –  хранители  исторической  памяти</vt:lpstr>
      <vt:lpstr>Краеведческая фильмотека – совместный проект  библиотеки и кабинета литературы</vt:lpstr>
      <vt:lpstr>История пишется сегодня</vt:lpstr>
      <vt:lpstr>Слайд 27</vt:lpstr>
      <vt:lpstr>Партнёры библиотеки КИЖТ УрГУПС  в краеведческой работе</vt:lpstr>
      <vt:lpstr>     Вестник среднего профессионального образования</vt:lpstr>
      <vt:lpstr>80-летие библиотеки института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OShmakova</cp:lastModifiedBy>
  <cp:revision>362</cp:revision>
  <dcterms:created xsi:type="dcterms:W3CDTF">2010-07-29T08:45:05Z</dcterms:created>
  <dcterms:modified xsi:type="dcterms:W3CDTF">2019-05-20T08:44:38Z</dcterms:modified>
</cp:coreProperties>
</file>